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03" r:id="rId3"/>
    <p:sldId id="301" r:id="rId4"/>
    <p:sldId id="299" r:id="rId5"/>
    <p:sldId id="309" r:id="rId6"/>
    <p:sldId id="308" r:id="rId7"/>
    <p:sldId id="310" r:id="rId8"/>
    <p:sldId id="306" r:id="rId9"/>
    <p:sldId id="311" r:id="rId10"/>
    <p:sldId id="313" r:id="rId11"/>
    <p:sldId id="312" r:id="rId12"/>
    <p:sldId id="305" r:id="rId13"/>
    <p:sldId id="302" r:id="rId14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9" autoAdjust="0"/>
    <p:restoredTop sz="50000" autoAdjust="0"/>
  </p:normalViewPr>
  <p:slideViewPr>
    <p:cSldViewPr>
      <p:cViewPr varScale="1">
        <p:scale>
          <a:sx n="127" d="100"/>
          <a:sy n="127" d="100"/>
        </p:scale>
        <p:origin x="101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31/05/2018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292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921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998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86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846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195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2438400"/>
          </a:xfrm>
        </p:spPr>
        <p:txBody>
          <a:bodyPr>
            <a:norm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Canvas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200400"/>
            <a:ext cx="8229600" cy="281940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“To properly understand the big picture, everyone should fear becoming obsessed with one small section of truth.” ~ </a:t>
            </a:r>
            <a:r>
              <a:rPr lang="en-GB" sz="36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Xun</a:t>
            </a:r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36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Zi</a:t>
            </a:r>
            <a:endParaRPr lang="en-GB" sz="36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7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838200"/>
          </a:xfrm>
        </p:spPr>
        <p:txBody>
          <a:bodyPr>
            <a:noAutofit/>
          </a:bodyPr>
          <a:lstStyle/>
          <a:p>
            <a:r>
              <a:rPr lang="en-GB" sz="45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Now, Next, Later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EA1A8-A9C3-2540-BA9A-5E5BAC260B05}"/>
              </a:ext>
            </a:extLst>
          </p:cNvPr>
          <p:cNvSpPr txBox="1">
            <a:spLocks/>
          </p:cNvSpPr>
          <p:nvPr/>
        </p:nvSpPr>
        <p:spPr>
          <a:xfrm>
            <a:off x="1447800" y="5105400"/>
            <a:ext cx="62484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Testability changes can be big!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Important to win early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With a vision for the future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Handout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252A4E-2486-EB4E-BA7C-154AB3939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143000"/>
            <a:ext cx="53467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838200"/>
          </a:xfrm>
        </p:spPr>
        <p:txBody>
          <a:bodyPr>
            <a:noAutofit/>
          </a:bodyPr>
          <a:lstStyle/>
          <a:p>
            <a:r>
              <a:rPr lang="en-GB" sz="45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Now, Next, Later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616DE-7BB2-D243-A06B-B93738E02E8C}"/>
              </a:ext>
            </a:extLst>
          </p:cNvPr>
          <p:cNvSpPr txBox="1">
            <a:spLocks/>
          </p:cNvSpPr>
          <p:nvPr/>
        </p:nvSpPr>
        <p:spPr>
          <a:xfrm>
            <a:off x="304800" y="5257800"/>
            <a:ext cx="85344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 a chart like the one shown above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 each of the four key concept add an action(s) you would take now, next and later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 the three </a:t>
            </a:r>
            <a:r>
              <a:rPr lang="en-GB" sz="440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previous exercises </a:t>
            </a:r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 inform your actions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Reflect back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D65C99-7A09-8D45-AC25-403BF187A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0000" y="1130440"/>
            <a:ext cx="5364000" cy="4022999"/>
          </a:xfrm>
        </p:spPr>
      </p:pic>
    </p:spTree>
    <p:extLst>
      <p:ext uri="{BB962C8B-B14F-4D97-AF65-F5344CB8AC3E}">
        <p14:creationId xmlns:p14="http://schemas.microsoft.com/office/powerpoint/2010/main" val="10358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58200" cy="1295400"/>
          </a:xfrm>
        </p:spPr>
        <p:txBody>
          <a:bodyPr>
            <a:normAutofit fontScale="90000"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Bring it all together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4A513-8B12-8B4D-AAAE-895219E1D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295400"/>
            <a:ext cx="4711700" cy="312856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F773C6-7E84-F54D-8000-30727E7F921C}"/>
              </a:ext>
            </a:extLst>
          </p:cNvPr>
          <p:cNvSpPr txBox="1">
            <a:spLocks/>
          </p:cNvSpPr>
          <p:nvPr/>
        </p:nvSpPr>
        <p:spPr>
          <a:xfrm>
            <a:off x="609600" y="4724400"/>
            <a:ext cx="8153400" cy="1981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Adjacent Testability Targets – know where your testability limits and multipliers are</a:t>
            </a:r>
          </a:p>
          <a:p>
            <a:r>
              <a:rPr lang="en-GB" sz="6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Dependencies Matrix – risk based view on that which you depend upon</a:t>
            </a:r>
          </a:p>
          <a:p>
            <a:r>
              <a:rPr lang="en-GB" sz="6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Layers and Interfaces - understand risk within and between layers of your architecture</a:t>
            </a:r>
          </a:p>
          <a:p>
            <a:r>
              <a:rPr lang="en-GB" sz="6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Now, Next, Later – a pragmatic vision for remedying some of the challenges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Summarise…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3048000" cy="4800600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It’s me…</a:t>
            </a:r>
          </a:p>
          <a:p>
            <a:r>
              <a:rPr lang="en-GB" sz="6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It’s you…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749" y="1524000"/>
            <a:ext cx="487225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Mission…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3962400" cy="5257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5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“</a:t>
            </a: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In order to determine a way forward to improving testability, a holistic view of the architecture and its challenges needs to be drawn together. This should include many aspects of the system to prevent local optimisation.</a:t>
            </a:r>
            <a:r>
              <a:rPr lang="en-GB" sz="35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”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  <a:cs typeface="Courier New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562100"/>
            <a:ext cx="4648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Objectives…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1211" y="1143000"/>
            <a:ext cx="4383593" cy="5562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Learning Objectives:</a:t>
            </a:r>
          </a:p>
          <a:p>
            <a:r>
              <a:rPr lang="en-GB" sz="2000" dirty="0">
                <a:solidFill>
                  <a:schemeClr val="bg1"/>
                </a:solidFill>
                <a:latin typeface="Courier" pitchFamily="2" charset="0"/>
              </a:rPr>
              <a:t>Understand the impact of adjacent teams on the testability of an architecture</a:t>
            </a:r>
          </a:p>
          <a:p>
            <a:r>
              <a:rPr lang="en-GB" sz="2000" dirty="0">
                <a:solidFill>
                  <a:schemeClr val="bg1"/>
                </a:solidFill>
                <a:latin typeface="Courier" pitchFamily="2" charset="0"/>
              </a:rPr>
              <a:t>Understand the challenge of internal and external dependencies to the overall testability of an architecture</a:t>
            </a:r>
          </a:p>
          <a:p>
            <a:r>
              <a:rPr lang="en-GB" sz="2000" dirty="0">
                <a:solidFill>
                  <a:schemeClr val="bg1"/>
                </a:solidFill>
                <a:latin typeface="Courier" pitchFamily="2" charset="0"/>
              </a:rPr>
              <a:t>Recognise common pain points in each interface and layer of the architecture</a:t>
            </a:r>
          </a:p>
          <a:p>
            <a:r>
              <a:rPr lang="en-GB" sz="2000" dirty="0">
                <a:solidFill>
                  <a:schemeClr val="bg1"/>
                </a:solidFill>
                <a:latin typeface="Courier" pitchFamily="2" charset="0"/>
              </a:rPr>
              <a:t>Recommend remedial action in a time and effort sensitive manner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10" y="2095500"/>
            <a:ext cx="350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Adjacent Testability Targets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3400" y="3429000"/>
            <a:ext cx="8001000" cy="3023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 testability is affected by the systems and teams around you.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Four categories to measure the impact of adjacent testability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Handouts for teams and systems list adjacent parties.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F64B48-33F3-1E40-84D5-D187A4675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1371600"/>
            <a:ext cx="7293648" cy="1655466"/>
          </a:xfr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Adjacent Testability Targets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3400" y="4648200"/>
            <a:ext cx="8001000" cy="1804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 the target as above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the teams and systems based on the impact on testability you believe they have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Reflect back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24B8EB-4EE4-0C4F-8962-3162189A8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6177" y="1143000"/>
            <a:ext cx="4835445" cy="3124200"/>
          </a:xfrm>
        </p:spPr>
      </p:pic>
    </p:spTree>
    <p:extLst>
      <p:ext uri="{BB962C8B-B14F-4D97-AF65-F5344CB8AC3E}">
        <p14:creationId xmlns:p14="http://schemas.microsoft.com/office/powerpoint/2010/main" val="18849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371600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Dependencies Spider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62400" y="1600200"/>
            <a:ext cx="4800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Huge impact on  testability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Especially those you don’t control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Examples from each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9B8F9-96C1-734C-AC9B-FBB82FA9E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146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0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371600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Dependencies Spider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76300" y="5486400"/>
            <a:ext cx="73914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 the dependencies in the handout, as a sample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 a spider diagram like the one shown above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Close to the centre is good, further out is bad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Reflect back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C8DF54-F48B-4047-AA0F-390EB7B34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03" y="1371600"/>
            <a:ext cx="6276393" cy="3886200"/>
          </a:xfrm>
        </p:spPr>
      </p:pic>
    </p:spTree>
    <p:extLst>
      <p:ext uri="{BB962C8B-B14F-4D97-AF65-F5344CB8AC3E}">
        <p14:creationId xmlns:p14="http://schemas.microsoft.com/office/powerpoint/2010/main" val="266059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838200"/>
          </a:xfrm>
        </p:spPr>
        <p:txBody>
          <a:bodyPr>
            <a:noAutofit/>
          </a:bodyPr>
          <a:lstStyle/>
          <a:p>
            <a:r>
              <a:rPr lang="en-GB" sz="45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Layers and Interfaces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CF6D2E-5B92-AD48-A6C9-989963FA6965}"/>
              </a:ext>
            </a:extLst>
          </p:cNvPr>
          <p:cNvSpPr txBox="1">
            <a:spLocks/>
          </p:cNvSpPr>
          <p:nvPr/>
        </p:nvSpPr>
        <p:spPr>
          <a:xfrm>
            <a:off x="4419600" y="1600200"/>
            <a:ext cx="41148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Testability varies from layer to layer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Clear interfaces enhances testability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Handout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1AE38-F6FB-1F4B-9466-610A2D6A0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057400"/>
            <a:ext cx="3708400" cy="372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7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838200"/>
          </a:xfrm>
        </p:spPr>
        <p:txBody>
          <a:bodyPr>
            <a:noAutofit/>
          </a:bodyPr>
          <a:lstStyle/>
          <a:p>
            <a:r>
              <a:rPr lang="en-GB" sz="45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Layers and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2C008-A812-184A-AEF6-004510A4D6FF}"/>
              </a:ext>
            </a:extLst>
          </p:cNvPr>
          <p:cNvSpPr txBox="1">
            <a:spLocks/>
          </p:cNvSpPr>
          <p:nvPr/>
        </p:nvSpPr>
        <p:spPr>
          <a:xfrm>
            <a:off x="4159739" y="1143000"/>
            <a:ext cx="42672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On a model of the architecture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risks for each layer and interface using the handout as a source of ideas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Reflect back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12771D-5B4D-2A46-83DD-7E96D3F40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460" y="1447800"/>
            <a:ext cx="3137879" cy="4953000"/>
          </a:xfrm>
        </p:spPr>
      </p:pic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B454CDF8-8BBA-294B-B702-AA0657B222E3}"/>
              </a:ext>
            </a:extLst>
          </p:cNvPr>
          <p:cNvSpPr/>
          <p:nvPr/>
        </p:nvSpPr>
        <p:spPr>
          <a:xfrm>
            <a:off x="2031706" y="1600200"/>
            <a:ext cx="635294" cy="685800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External service changes API contract</a:t>
            </a:r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01BDAF62-368A-D945-A708-974F7D05C9AA}"/>
              </a:ext>
            </a:extLst>
          </p:cNvPr>
          <p:cNvSpPr/>
          <p:nvPr/>
        </p:nvSpPr>
        <p:spPr>
          <a:xfrm>
            <a:off x="2133600" y="4038600"/>
            <a:ext cx="152400" cy="152400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A5078E01-D421-1B4A-AC9D-299AEFB51355}"/>
              </a:ext>
            </a:extLst>
          </p:cNvPr>
          <p:cNvSpPr/>
          <p:nvPr/>
        </p:nvSpPr>
        <p:spPr>
          <a:xfrm>
            <a:off x="1371600" y="4343400"/>
            <a:ext cx="152400" cy="152400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E504D5CE-C9D2-8C4D-8BC8-0935FCACD935}"/>
              </a:ext>
            </a:extLst>
          </p:cNvPr>
          <p:cNvSpPr/>
          <p:nvPr/>
        </p:nvSpPr>
        <p:spPr>
          <a:xfrm>
            <a:off x="3429000" y="5181600"/>
            <a:ext cx="152400" cy="152400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ingle Corner Rectangle 13">
            <a:extLst>
              <a:ext uri="{FF2B5EF4-FFF2-40B4-BE49-F238E27FC236}">
                <a16:creationId xmlns:a16="http://schemas.microsoft.com/office/drawing/2014/main" id="{BD633B0F-EF23-5445-809D-7F5B57FC13CF}"/>
              </a:ext>
            </a:extLst>
          </p:cNvPr>
          <p:cNvSpPr/>
          <p:nvPr/>
        </p:nvSpPr>
        <p:spPr>
          <a:xfrm>
            <a:off x="2425994" y="5486400"/>
            <a:ext cx="152400" cy="152400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8E3A9595-78A2-6A41-A4AF-1D626A2D2148}"/>
              </a:ext>
            </a:extLst>
          </p:cNvPr>
          <p:cNvSpPr/>
          <p:nvPr/>
        </p:nvSpPr>
        <p:spPr>
          <a:xfrm>
            <a:off x="990600" y="5638800"/>
            <a:ext cx="609599" cy="381000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Corrupt Config Data</a:t>
            </a:r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9812BAE3-0408-6C40-BE0B-190076578FD6}"/>
              </a:ext>
            </a:extLst>
          </p:cNvPr>
          <p:cNvSpPr/>
          <p:nvPr/>
        </p:nvSpPr>
        <p:spPr>
          <a:xfrm>
            <a:off x="2667000" y="3352800"/>
            <a:ext cx="609600" cy="152400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Interface</a:t>
            </a: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D1482AC2-BBC7-394D-933B-8264F2518E58}"/>
              </a:ext>
            </a:extLst>
          </p:cNvPr>
          <p:cNvSpPr/>
          <p:nvPr/>
        </p:nvSpPr>
        <p:spPr>
          <a:xfrm>
            <a:off x="2667000" y="3581400"/>
            <a:ext cx="609600" cy="152400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315238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47802</TotalTime>
  <Words>421</Words>
  <Application>Microsoft Macintosh PowerPoint</Application>
  <PresentationFormat>On-screen Show (4:3)</PresentationFormat>
  <Paragraphs>70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Courier</vt:lpstr>
      <vt:lpstr>Courier New</vt:lpstr>
      <vt:lpstr>Office Theme</vt:lpstr>
      <vt:lpstr>Canvas</vt:lpstr>
      <vt:lpstr>Mission…</vt:lpstr>
      <vt:lpstr>Objectives…</vt:lpstr>
      <vt:lpstr>Adjacent Testability Targets</vt:lpstr>
      <vt:lpstr>Adjacent Testability Targets</vt:lpstr>
      <vt:lpstr>Dependencies Spider</vt:lpstr>
      <vt:lpstr>Dependencies Spider</vt:lpstr>
      <vt:lpstr>Layers and Interfaces</vt:lpstr>
      <vt:lpstr>Layers and Interfaces</vt:lpstr>
      <vt:lpstr>Now, Next, Later</vt:lpstr>
      <vt:lpstr>Now, Next, Later</vt:lpstr>
      <vt:lpstr>Bring it all together</vt:lpstr>
      <vt:lpstr>Summarise…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475</cp:revision>
  <cp:lastPrinted>2014-02-12T13:02:37Z</cp:lastPrinted>
  <dcterms:created xsi:type="dcterms:W3CDTF">2006-08-16T00:00:00Z</dcterms:created>
  <dcterms:modified xsi:type="dcterms:W3CDTF">2018-05-31T16:02:47Z</dcterms:modified>
</cp:coreProperties>
</file>